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44" r:id="rId1"/>
  </p:sldMasterIdLst>
  <p:notesMasterIdLst>
    <p:notesMasterId r:id="rId41"/>
  </p:notesMasterIdLst>
  <p:sldIdLst>
    <p:sldId id="1507" r:id="rId2"/>
    <p:sldId id="1776" r:id="rId3"/>
    <p:sldId id="1753" r:id="rId4"/>
    <p:sldId id="1733" r:id="rId5"/>
    <p:sldId id="1803" r:id="rId6"/>
    <p:sldId id="1802" r:id="rId7"/>
    <p:sldId id="1821" r:id="rId8"/>
    <p:sldId id="1822" r:id="rId9"/>
    <p:sldId id="1823" r:id="rId10"/>
    <p:sldId id="1824" r:id="rId11"/>
    <p:sldId id="1820" r:id="rId12"/>
    <p:sldId id="1806" r:id="rId13"/>
    <p:sldId id="1825" r:id="rId14"/>
    <p:sldId id="1826" r:id="rId15"/>
    <p:sldId id="1827" r:id="rId16"/>
    <p:sldId id="1828" r:id="rId17"/>
    <p:sldId id="1829" r:id="rId18"/>
    <p:sldId id="1805" r:id="rId19"/>
    <p:sldId id="1807" r:id="rId20"/>
    <p:sldId id="1808" r:id="rId21"/>
    <p:sldId id="1804" r:id="rId22"/>
    <p:sldId id="1809" r:id="rId23"/>
    <p:sldId id="1792" r:id="rId24"/>
    <p:sldId id="1831" r:id="rId25"/>
    <p:sldId id="1832" r:id="rId26"/>
    <p:sldId id="1830" r:id="rId27"/>
    <p:sldId id="1818" r:id="rId28"/>
    <p:sldId id="1835" r:id="rId29"/>
    <p:sldId id="1810" r:id="rId30"/>
    <p:sldId id="1811" r:id="rId31"/>
    <p:sldId id="1812" r:id="rId32"/>
    <p:sldId id="1790" r:id="rId33"/>
    <p:sldId id="1833" r:id="rId34"/>
    <p:sldId id="1834" r:id="rId35"/>
    <p:sldId id="1637" r:id="rId36"/>
    <p:sldId id="1791" r:id="rId37"/>
    <p:sldId id="1836" r:id="rId38"/>
    <p:sldId id="1837" r:id="rId39"/>
    <p:sldId id="1838"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404"/>
    <a:srgbClr val="192610"/>
    <a:srgbClr val="700000"/>
    <a:srgbClr val="020202"/>
    <a:srgbClr val="004620"/>
    <a:srgbClr val="460000"/>
    <a:srgbClr val="240F33"/>
    <a:srgbClr val="000408"/>
    <a:srgbClr val="040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83418" autoAdjust="0"/>
  </p:normalViewPr>
  <p:slideViewPr>
    <p:cSldViewPr snapToGrid="0">
      <p:cViewPr varScale="1">
        <p:scale>
          <a:sx n="102" d="100"/>
          <a:sy n="102" d="100"/>
        </p:scale>
        <p:origin x="138" y="786"/>
      </p:cViewPr>
      <p:guideLst/>
    </p:cSldViewPr>
  </p:slideViewPr>
  <p:outlineViewPr>
    <p:cViewPr>
      <p:scale>
        <a:sx n="33" d="100"/>
        <a:sy n="33" d="100"/>
      </p:scale>
      <p:origin x="0" y="-769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BDD806-3644-47FD-8493-81C1DD031CAB}" type="datetimeFigureOut">
              <a:rPr lang="en-US" smtClean="0"/>
              <a:t>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1D24B-FC86-47AA-B772-7DE07F4E7521}" type="slidenum">
              <a:rPr lang="en-US" smtClean="0"/>
              <a:t>‹#›</a:t>
            </a:fld>
            <a:endParaRPr lang="en-US"/>
          </a:p>
        </p:txBody>
      </p:sp>
    </p:spTree>
    <p:extLst>
      <p:ext uri="{BB962C8B-B14F-4D97-AF65-F5344CB8AC3E}">
        <p14:creationId xmlns:p14="http://schemas.microsoft.com/office/powerpoint/2010/main" val="40837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a:p>
        </p:txBody>
      </p:sp>
    </p:spTree>
    <p:extLst>
      <p:ext uri="{BB962C8B-B14F-4D97-AF65-F5344CB8AC3E}">
        <p14:creationId xmlns:p14="http://schemas.microsoft.com/office/powerpoint/2010/main" val="1720084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729237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111746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71145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058694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833718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41184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789870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07687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6416231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19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093395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3232518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20</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9054087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21</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4996152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r>
              <a:rPr lang="en-US" sz="1200" kern="1200" dirty="0" smtClean="0">
                <a:solidFill>
                  <a:schemeClr val="tx1"/>
                </a:solidFill>
                <a:effectLst/>
                <a:latin typeface="+mn-lt"/>
                <a:ea typeface="+mn-ea"/>
                <a:cs typeface="+mn-cs"/>
              </a:rPr>
              <a:t>Difficult people tend to be the best at identifying difficult</a:t>
            </a:r>
            <a:r>
              <a:rPr lang="en-US" sz="1200" kern="1200" baseline="0" dirty="0" smtClean="0">
                <a:solidFill>
                  <a:schemeClr val="tx1"/>
                </a:solidFill>
                <a:effectLst/>
                <a:latin typeface="+mn-lt"/>
                <a:ea typeface="+mn-ea"/>
                <a:cs typeface="+mn-cs"/>
              </a:rPr>
              <a:t> people</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4293825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8238894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882690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31000638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0114103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394860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28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52214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29</a:t>
            </a:fld>
            <a:endParaRPr lang="en-US"/>
          </a:p>
        </p:txBody>
      </p:sp>
    </p:spTree>
    <p:extLst>
      <p:ext uri="{BB962C8B-B14F-4D97-AF65-F5344CB8AC3E}">
        <p14:creationId xmlns:p14="http://schemas.microsoft.com/office/powerpoint/2010/main" val="189198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a:t>
            </a:fld>
            <a:endParaRPr lang="en-US"/>
          </a:p>
        </p:txBody>
      </p:sp>
    </p:spTree>
    <p:extLst>
      <p:ext uri="{BB962C8B-B14F-4D97-AF65-F5344CB8AC3E}">
        <p14:creationId xmlns:p14="http://schemas.microsoft.com/office/powerpoint/2010/main" val="5668047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30</a:t>
            </a:fld>
            <a:endParaRPr lang="en-US"/>
          </a:p>
        </p:txBody>
      </p:sp>
    </p:spTree>
    <p:extLst>
      <p:ext uri="{BB962C8B-B14F-4D97-AF65-F5344CB8AC3E}">
        <p14:creationId xmlns:p14="http://schemas.microsoft.com/office/powerpoint/2010/main" val="33590407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31</a:t>
            </a:fld>
            <a:endParaRPr lang="en-US"/>
          </a:p>
        </p:txBody>
      </p:sp>
    </p:spTree>
    <p:extLst>
      <p:ext uri="{BB962C8B-B14F-4D97-AF65-F5344CB8AC3E}">
        <p14:creationId xmlns:p14="http://schemas.microsoft.com/office/powerpoint/2010/main" val="981338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32</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783248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33</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939112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34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9717309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36</a:t>
            </a:fld>
            <a:endParaRPr lang="en-US"/>
          </a:p>
        </p:txBody>
      </p:sp>
    </p:spTree>
    <p:extLst>
      <p:ext uri="{BB962C8B-B14F-4D97-AF65-F5344CB8AC3E}">
        <p14:creationId xmlns:p14="http://schemas.microsoft.com/office/powerpoint/2010/main" val="13302363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37</a:t>
            </a:fld>
            <a:endParaRPr lang="en-US"/>
          </a:p>
        </p:txBody>
      </p:sp>
    </p:spTree>
    <p:extLst>
      <p:ext uri="{BB962C8B-B14F-4D97-AF65-F5344CB8AC3E}">
        <p14:creationId xmlns:p14="http://schemas.microsoft.com/office/powerpoint/2010/main" val="11131340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38</a:t>
            </a:fld>
            <a:endParaRPr lang="en-US"/>
          </a:p>
        </p:txBody>
      </p:sp>
    </p:spTree>
    <p:extLst>
      <p:ext uri="{BB962C8B-B14F-4D97-AF65-F5344CB8AC3E}">
        <p14:creationId xmlns:p14="http://schemas.microsoft.com/office/powerpoint/2010/main" val="6659801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71D24B-FC86-47AA-B772-7DE07F4E7521}" type="slidenum">
              <a:rPr lang="en-US" smtClean="0"/>
              <a:t>39</a:t>
            </a:fld>
            <a:endParaRPr lang="en-US"/>
          </a:p>
        </p:txBody>
      </p:sp>
    </p:spTree>
    <p:extLst>
      <p:ext uri="{BB962C8B-B14F-4D97-AF65-F5344CB8AC3E}">
        <p14:creationId xmlns:p14="http://schemas.microsoft.com/office/powerpoint/2010/main" val="2397166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4</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82839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5</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34146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6</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249498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7</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1184760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8</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951180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p:cNvSpPr txBox="1">
            <a:spLocks noGrp="1"/>
          </p:cNvSpPr>
          <p:nvPr>
            <p:ph type="sldNum" sz="quarter" idx="5"/>
          </p:nvPr>
        </p:nvSpPr>
        <p:spPr>
          <a:ln/>
        </p:spPr>
        <p:txBody>
          <a:bodyPr wrap="none" lIns="90000" tIns="46800" rIns="90000" bIns="46800" anchor="b" anchorCtr="0">
            <a:noAutofit/>
          </a:bodyPr>
          <a:lstStyle/>
          <a:p>
            <a:fld id="{0D7B5987-63D3-440D-89F5-C4BC728D11D7}" type="slidenum">
              <a:rPr>
                <a:solidFill>
                  <a:prstClr val="black"/>
                </a:solidFill>
              </a:rPr>
              <a:pPr/>
              <a:t>9</a:t>
            </a:fld>
            <a:endParaRPr>
              <a:solidFill>
                <a:prstClr val="black"/>
              </a:solidFill>
            </a:endParaRPr>
          </a:p>
        </p:txBody>
      </p:sp>
      <p:sp>
        <p:nvSpPr>
          <p:cNvPr id="2" name="Slide Image Placeholder 1"/>
          <p:cNvSpPr>
            <a:spLocks noGrp="1" noRot="1" noChangeAspect="1" noResize="1"/>
          </p:cNvSpPr>
          <p:nvPr>
            <p:ph type="sldImg"/>
          </p:nvPr>
        </p:nvSpPr>
        <p:spPr>
          <a:xfrm>
            <a:off x="381000" y="685800"/>
            <a:ext cx="6096000" cy="3429000"/>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a:xfrm>
            <a:off x="685799" y="4343400"/>
            <a:ext cx="5486399" cy="4025159"/>
          </a:xfrm>
        </p:spPr>
        <p:txBody>
          <a:bodyPr/>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586520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78089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96480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591355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54869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085661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72455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BE857BA-C9F0-4E0A-A4C7-D125AC007814}"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69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67388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4294893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61610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E857BA-C9F0-4E0A-A4C7-D125AC007814}"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52195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E857BA-C9F0-4E0A-A4C7-D125AC00781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5801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E857BA-C9F0-4E0A-A4C7-D125AC007814}"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96961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E857BA-C9F0-4E0A-A4C7-D125AC007814}"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82392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857BA-C9F0-4E0A-A4C7-D125AC007814}"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128213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3067126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E857BA-C9F0-4E0A-A4C7-D125AC007814}"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FDF415-1D02-4917-9DF2-E2837826BA54}" type="slidenum">
              <a:rPr lang="en-US" smtClean="0"/>
              <a:t>‹#›</a:t>
            </a:fld>
            <a:endParaRPr lang="en-US"/>
          </a:p>
        </p:txBody>
      </p:sp>
    </p:spTree>
    <p:extLst>
      <p:ext uri="{BB962C8B-B14F-4D97-AF65-F5344CB8AC3E}">
        <p14:creationId xmlns:p14="http://schemas.microsoft.com/office/powerpoint/2010/main" val="213347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BE857BA-C9F0-4E0A-A4C7-D125AC007814}" type="datetimeFigureOut">
              <a:rPr lang="en-US" smtClean="0"/>
              <a:t>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FFDF415-1D02-4917-9DF2-E2837826BA54}" type="slidenum">
              <a:rPr lang="en-US" smtClean="0"/>
              <a:t>‹#›</a:t>
            </a:fld>
            <a:endParaRPr lang="en-US"/>
          </a:p>
        </p:txBody>
      </p:sp>
    </p:spTree>
    <p:extLst>
      <p:ext uri="{BB962C8B-B14F-4D97-AF65-F5344CB8AC3E}">
        <p14:creationId xmlns:p14="http://schemas.microsoft.com/office/powerpoint/2010/main" val="1025109309"/>
      </p:ext>
    </p:extLst>
  </p:cSld>
  <p:clrMap bg1="dk1" tx1="lt1" bg2="dk2" tx2="lt2" accent1="accent1" accent2="accent2" accent3="accent3" accent4="accent4" accent5="accent5" accent6="accent6" hlink="hlink" folHlink="folHlink"/>
  <p:sldLayoutIdLst>
    <p:sldLayoutId id="2147484745" r:id="rId1"/>
    <p:sldLayoutId id="2147484746" r:id="rId2"/>
    <p:sldLayoutId id="2147484747" r:id="rId3"/>
    <p:sldLayoutId id="2147484748" r:id="rId4"/>
    <p:sldLayoutId id="2147484749" r:id="rId5"/>
    <p:sldLayoutId id="2147484750" r:id="rId6"/>
    <p:sldLayoutId id="2147484751" r:id="rId7"/>
    <p:sldLayoutId id="2147484752" r:id="rId8"/>
    <p:sldLayoutId id="2147484753" r:id="rId9"/>
    <p:sldLayoutId id="2147484754" r:id="rId10"/>
    <p:sldLayoutId id="2147484755" r:id="rId11"/>
    <p:sldLayoutId id="2147484756" r:id="rId12"/>
    <p:sldLayoutId id="2147484757" r:id="rId13"/>
    <p:sldLayoutId id="2147484758" r:id="rId14"/>
    <p:sldLayoutId id="2147484759" r:id="rId15"/>
    <p:sldLayoutId id="2147484760" r:id="rId16"/>
    <p:sldLayoutId id="214748476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12192000" cy="1828800"/>
          </a:xfrm>
        </p:spPr>
        <p:txBody>
          <a:bodyPr>
            <a:noAutofit/>
          </a:bodyPr>
          <a:lstStyle/>
          <a:p>
            <a:pPr algn="ctr"/>
            <a:r>
              <a:rPr lang="en-US" sz="132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304800" y="1905000"/>
            <a:ext cx="9753600" cy="3962400"/>
          </a:xfrm>
          <a:solidFill>
            <a:schemeClr val="bg2">
              <a:alpha val="0"/>
            </a:schemeClr>
          </a:solidFill>
        </p:spPr>
        <p:txBody>
          <a:bodyPr>
            <a:noAutofit/>
          </a:bodyPr>
          <a:lstStyle/>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Worship 		  		</a:t>
            </a:r>
            <a:r>
              <a:rPr lang="en-US" sz="4000" dirty="0" smtClean="0">
                <a:effectLst>
                  <a:glow rad="228600">
                    <a:srgbClr val="03080D"/>
                  </a:glow>
                </a:effectLst>
              </a:rPr>
              <a:t>	10:00 </a:t>
            </a:r>
            <a:r>
              <a:rPr lang="en-US" sz="4000" dirty="0">
                <a:effectLst>
                  <a:glow rad="228600">
                    <a:srgbClr val="03080D"/>
                  </a:glow>
                </a:effectLst>
              </a:rPr>
              <a:t>AM</a:t>
            </a:r>
          </a:p>
          <a:p>
            <a:pPr marL="0" indent="0">
              <a:buNone/>
            </a:pPr>
            <a:r>
              <a:rPr lang="en-US" sz="4000" b="1" dirty="0">
                <a:effectLst>
                  <a:glow rad="228600">
                    <a:srgbClr val="03080D"/>
                  </a:glow>
                </a:effectLst>
              </a:rPr>
              <a:t>Sunday</a:t>
            </a:r>
          </a:p>
          <a:p>
            <a:pPr lvl="1">
              <a:buNone/>
            </a:pPr>
            <a:r>
              <a:rPr lang="en-US" sz="4000" dirty="0">
                <a:effectLst>
                  <a:glow rad="228600">
                    <a:srgbClr val="03080D"/>
                  </a:glow>
                </a:effectLst>
              </a:rPr>
              <a:t>Bible Class (Livestream) 	 </a:t>
            </a:r>
            <a:r>
              <a:rPr lang="en-US" sz="4000" dirty="0" smtClean="0">
                <a:effectLst>
                  <a:glow rad="228600">
                    <a:srgbClr val="03080D"/>
                  </a:glow>
                </a:effectLst>
              </a:rPr>
              <a:t>	5:00  PM</a:t>
            </a:r>
            <a:endParaRPr lang="en-US" sz="4000" dirty="0">
              <a:effectLst>
                <a:glow rad="228600">
                  <a:srgbClr val="03080D"/>
                </a:glow>
              </a:effectLst>
            </a:endParaRPr>
          </a:p>
          <a:p>
            <a:pPr marL="0" indent="0">
              <a:buNone/>
            </a:pPr>
            <a:r>
              <a:rPr lang="en-US" sz="4000" b="1" dirty="0">
                <a:effectLst>
                  <a:glow rad="228600">
                    <a:srgbClr val="03080D"/>
                  </a:glow>
                </a:effectLst>
              </a:rPr>
              <a:t>Wednesday</a:t>
            </a:r>
          </a:p>
          <a:p>
            <a:pPr marL="487668" lvl="1" indent="0">
              <a:buNone/>
            </a:pPr>
            <a:r>
              <a:rPr lang="en-US" sz="4000" dirty="0">
                <a:effectLst>
                  <a:glow rad="228600">
                    <a:srgbClr val="03080D"/>
                  </a:glow>
                </a:effectLst>
              </a:rPr>
              <a:t>Bible Class </a:t>
            </a:r>
            <a:r>
              <a:rPr lang="en-US" sz="4000" dirty="0" smtClean="0">
                <a:effectLst>
                  <a:glow rad="228600">
                    <a:srgbClr val="03080D"/>
                  </a:glow>
                </a:effectLst>
              </a:rPr>
              <a:t>		</a:t>
            </a:r>
            <a:r>
              <a:rPr lang="en-US" sz="4000" dirty="0">
                <a:effectLst>
                  <a:glow rad="228600">
                    <a:srgbClr val="03080D"/>
                  </a:glow>
                </a:effectLst>
              </a:rPr>
              <a:t>	 </a:t>
            </a:r>
            <a:r>
              <a:rPr lang="en-US" sz="4000" dirty="0" smtClean="0">
                <a:effectLst>
                  <a:glow rad="228600">
                    <a:srgbClr val="03080D"/>
                  </a:glow>
                </a:effectLst>
              </a:rPr>
              <a:t>	7:00  </a:t>
            </a:r>
            <a:r>
              <a:rPr lang="en-US" sz="4000" dirty="0">
                <a:effectLst>
                  <a:glow rad="228600">
                    <a:srgbClr val="03080D"/>
                  </a:glow>
                </a:effectLst>
              </a:rPr>
              <a:t>PM</a:t>
            </a:r>
          </a:p>
        </p:txBody>
      </p:sp>
      <p:sp>
        <p:nvSpPr>
          <p:cNvPr id="9" name="Title 3"/>
          <p:cNvSpPr txBox="1">
            <a:spLocks/>
          </p:cNvSpPr>
          <p:nvPr/>
        </p:nvSpPr>
        <p:spPr>
          <a:xfrm>
            <a:off x="585409" y="5867400"/>
            <a:ext cx="10972800" cy="685800"/>
          </a:xfrm>
          <a:prstGeom prst="rect">
            <a:avLst/>
          </a:prstGeom>
        </p:spPr>
        <p:txBody>
          <a:bodyPr vert="horz" lIns="0" tIns="60960" rIns="0" bIns="0" anchor="b">
            <a:normAutofit fontScale="97500"/>
          </a:bodyPr>
          <a:lstStyle/>
          <a:p>
            <a:pPr algn="ctr" defTabSz="1219170">
              <a:spcBef>
                <a:spcPct val="0"/>
              </a:spcBef>
              <a:defRPr/>
            </a:pPr>
            <a:r>
              <a:rPr lang="en-US" sz="4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15387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Difficult Passages</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What is it NOT saying?</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Find the parallel passage</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Context is King</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4. Application is the ultimate goal</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How does this apply to you?</a:t>
            </a:r>
          </a:p>
        </p:txBody>
      </p:sp>
    </p:spTree>
    <p:extLst>
      <p:ext uri="{BB962C8B-B14F-4D97-AF65-F5344CB8AC3E}">
        <p14:creationId xmlns:p14="http://schemas.microsoft.com/office/powerpoint/2010/main" val="3725884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 is the most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7 Churches teach an important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 of the vision is previous prophecy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Ezekiel</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Daniel</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Zechariah</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Matthew 24</a:t>
            </a:r>
          </a:p>
        </p:txBody>
      </p:sp>
    </p:spTree>
    <p:extLst>
      <p:ext uri="{BB962C8B-B14F-4D97-AF65-F5344CB8AC3E}">
        <p14:creationId xmlns:p14="http://schemas.microsoft.com/office/powerpoint/2010/main" val="508451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 is the most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7 Churches teach an important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 of the vision is previous prophecy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last portion is a teaching on: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Judgment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Hope</a:t>
            </a:r>
          </a:p>
        </p:txBody>
      </p:sp>
    </p:spTree>
    <p:extLst>
      <p:ext uri="{BB962C8B-B14F-4D97-AF65-F5344CB8AC3E}">
        <p14:creationId xmlns:p14="http://schemas.microsoft.com/office/powerpoint/2010/main" val="93381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 is the most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7 Churches teach an important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 of the vision is previous prophecy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last portion is a teaching on:</a:t>
            </a:r>
          </a:p>
        </p:txBody>
      </p:sp>
    </p:spTree>
    <p:extLst>
      <p:ext uri="{BB962C8B-B14F-4D97-AF65-F5344CB8AC3E}">
        <p14:creationId xmlns:p14="http://schemas.microsoft.com/office/powerpoint/2010/main" val="3354763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 is the most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7 Churches teach an important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 of the vision is previous prophecy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last portion is a teaching on:</a:t>
            </a:r>
          </a:p>
        </p:txBody>
      </p:sp>
      <p:sp>
        <p:nvSpPr>
          <p:cNvPr id="4" name="Rounded Rectangle 3"/>
          <p:cNvSpPr/>
          <p:nvPr/>
        </p:nvSpPr>
        <p:spPr>
          <a:xfrm>
            <a:off x="4020064" y="1565891"/>
            <a:ext cx="8106032"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CONTEXT</a:t>
            </a:r>
            <a:endParaRPr lang="en-US" sz="4800" b="1" dirty="0">
              <a:solidFill>
                <a:schemeClr val="bg1"/>
              </a:solidFill>
            </a:endParaRPr>
          </a:p>
        </p:txBody>
      </p:sp>
    </p:spTree>
    <p:extLst>
      <p:ext uri="{BB962C8B-B14F-4D97-AF65-F5344CB8AC3E}">
        <p14:creationId xmlns:p14="http://schemas.microsoft.com/office/powerpoint/2010/main" val="148659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 is the most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7 Churches teach an important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 of the vision is previous prophecy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last portion is a teaching on:</a:t>
            </a:r>
          </a:p>
        </p:txBody>
      </p:sp>
      <p:sp>
        <p:nvSpPr>
          <p:cNvPr id="4" name="Rounded Rectangle 3"/>
          <p:cNvSpPr/>
          <p:nvPr/>
        </p:nvSpPr>
        <p:spPr>
          <a:xfrm>
            <a:off x="4020064" y="1565891"/>
            <a:ext cx="8106032"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CONTEXT</a:t>
            </a:r>
            <a:endParaRPr lang="en-US" sz="4800" b="1" dirty="0">
              <a:solidFill>
                <a:schemeClr val="bg1"/>
              </a:solidFill>
            </a:endParaRPr>
          </a:p>
        </p:txBody>
      </p:sp>
      <p:sp>
        <p:nvSpPr>
          <p:cNvPr id="5" name="Rounded Rectangle 4"/>
          <p:cNvSpPr/>
          <p:nvPr/>
        </p:nvSpPr>
        <p:spPr>
          <a:xfrm>
            <a:off x="4246838" y="2351801"/>
            <a:ext cx="7792878"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APPLICATION</a:t>
            </a:r>
            <a:endParaRPr lang="en-US" sz="4800" b="1" dirty="0">
              <a:solidFill>
                <a:schemeClr val="bg1"/>
              </a:solidFill>
            </a:endParaRPr>
          </a:p>
        </p:txBody>
      </p:sp>
    </p:spTree>
    <p:extLst>
      <p:ext uri="{BB962C8B-B14F-4D97-AF65-F5344CB8AC3E}">
        <p14:creationId xmlns:p14="http://schemas.microsoft.com/office/powerpoint/2010/main" val="121848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 is the most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7 Churches teach an important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 of the vision is previous prophecy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last portion is a teaching on:</a:t>
            </a:r>
          </a:p>
        </p:txBody>
      </p:sp>
      <p:sp>
        <p:nvSpPr>
          <p:cNvPr id="4" name="Rounded Rectangle 3"/>
          <p:cNvSpPr/>
          <p:nvPr/>
        </p:nvSpPr>
        <p:spPr>
          <a:xfrm>
            <a:off x="4020064" y="1565891"/>
            <a:ext cx="8106032"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CONTEXT</a:t>
            </a:r>
            <a:endParaRPr lang="en-US" sz="4800" b="1" dirty="0">
              <a:solidFill>
                <a:schemeClr val="bg1"/>
              </a:solidFill>
            </a:endParaRPr>
          </a:p>
        </p:txBody>
      </p:sp>
      <p:sp>
        <p:nvSpPr>
          <p:cNvPr id="5" name="Rounded Rectangle 4"/>
          <p:cNvSpPr/>
          <p:nvPr/>
        </p:nvSpPr>
        <p:spPr>
          <a:xfrm>
            <a:off x="4246838" y="2351801"/>
            <a:ext cx="7792878"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APPLICATION</a:t>
            </a:r>
            <a:endParaRPr lang="en-US" sz="4800" b="1" dirty="0">
              <a:solidFill>
                <a:schemeClr val="bg1"/>
              </a:solidFill>
            </a:endParaRPr>
          </a:p>
        </p:txBody>
      </p:sp>
      <p:sp>
        <p:nvSpPr>
          <p:cNvPr id="6" name="Rounded Rectangle 5"/>
          <p:cNvSpPr/>
          <p:nvPr/>
        </p:nvSpPr>
        <p:spPr>
          <a:xfrm>
            <a:off x="300681" y="3137711"/>
            <a:ext cx="7615881"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PARALLEL PASSAGES</a:t>
            </a:r>
            <a:endParaRPr lang="en-US" sz="4800" b="1" dirty="0">
              <a:solidFill>
                <a:schemeClr val="bg1"/>
              </a:solidFill>
            </a:endParaRPr>
          </a:p>
        </p:txBody>
      </p:sp>
    </p:spTree>
    <p:extLst>
      <p:ext uri="{BB962C8B-B14F-4D97-AF65-F5344CB8AC3E}">
        <p14:creationId xmlns:p14="http://schemas.microsoft.com/office/powerpoint/2010/main" val="232254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rPr>
              <a:t>Keys to Revelation</a:t>
            </a: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 is the most important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The 7 Churches teach an important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Much of the vision is previous prophecy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last portion is a teaching on:</a:t>
            </a:r>
          </a:p>
        </p:txBody>
      </p:sp>
      <p:sp>
        <p:nvSpPr>
          <p:cNvPr id="4" name="Rounded Rectangle 3"/>
          <p:cNvSpPr/>
          <p:nvPr/>
        </p:nvSpPr>
        <p:spPr>
          <a:xfrm>
            <a:off x="4020064" y="1565891"/>
            <a:ext cx="8106032"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CONTEXT</a:t>
            </a:r>
            <a:endParaRPr lang="en-US" sz="4800" b="1" dirty="0">
              <a:solidFill>
                <a:schemeClr val="bg1"/>
              </a:solidFill>
            </a:endParaRPr>
          </a:p>
        </p:txBody>
      </p:sp>
      <p:sp>
        <p:nvSpPr>
          <p:cNvPr id="5" name="Rounded Rectangle 4"/>
          <p:cNvSpPr/>
          <p:nvPr/>
        </p:nvSpPr>
        <p:spPr>
          <a:xfrm>
            <a:off x="4246838" y="2351801"/>
            <a:ext cx="7792878"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APPLICATION</a:t>
            </a:r>
            <a:endParaRPr lang="en-US" sz="4800" b="1" dirty="0">
              <a:solidFill>
                <a:schemeClr val="bg1"/>
              </a:solidFill>
            </a:endParaRPr>
          </a:p>
        </p:txBody>
      </p:sp>
      <p:sp>
        <p:nvSpPr>
          <p:cNvPr id="6" name="Rounded Rectangle 5"/>
          <p:cNvSpPr/>
          <p:nvPr/>
        </p:nvSpPr>
        <p:spPr>
          <a:xfrm>
            <a:off x="300681" y="3137711"/>
            <a:ext cx="7615881"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PARALLEL PASSAGES</a:t>
            </a:r>
            <a:endParaRPr lang="en-US" sz="4800" b="1" dirty="0">
              <a:solidFill>
                <a:schemeClr val="bg1"/>
              </a:solidFill>
            </a:endParaRPr>
          </a:p>
        </p:txBody>
      </p:sp>
      <p:sp>
        <p:nvSpPr>
          <p:cNvPr id="7" name="Rounded Rectangle 6"/>
          <p:cNvSpPr/>
          <p:nvPr/>
        </p:nvSpPr>
        <p:spPr>
          <a:xfrm>
            <a:off x="4333218" y="3959222"/>
            <a:ext cx="7792878" cy="5766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smtClean="0">
                <a:solidFill>
                  <a:schemeClr val="bg1"/>
                </a:solidFill>
              </a:rPr>
              <a:t>APPLICATION</a:t>
            </a:r>
            <a:endParaRPr lang="en-US" sz="4800" b="1" dirty="0">
              <a:solidFill>
                <a:schemeClr val="bg1"/>
              </a:solidFill>
            </a:endParaRPr>
          </a:p>
        </p:txBody>
      </p:sp>
    </p:spTree>
    <p:extLst>
      <p:ext uri="{BB962C8B-B14F-4D97-AF65-F5344CB8AC3E}">
        <p14:creationId xmlns:p14="http://schemas.microsoft.com/office/powerpoint/2010/main" val="2684188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Revelation of Jesus Christ, which God gave Him to show His servants--things which must shortly take place</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Revelation 1:1a</a:t>
            </a:r>
          </a:p>
        </p:txBody>
      </p:sp>
    </p:spTree>
    <p:extLst>
      <p:ext uri="{BB962C8B-B14F-4D97-AF65-F5344CB8AC3E}">
        <p14:creationId xmlns:p14="http://schemas.microsoft.com/office/powerpoint/2010/main" val="188702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Revelation of Jesus Christ, which God gave Him to show His servants--</a:t>
            </a:r>
            <a:r>
              <a:rPr lang="en-US" sz="4800" b="1" i="1" dirty="0">
                <a:ln w="9525">
                  <a:solidFill>
                    <a:schemeClr val="bg1"/>
                  </a:solidFill>
                  <a:prstDash val="solid"/>
                </a:ln>
                <a:solidFill>
                  <a:schemeClr val="accent5"/>
                </a:solidFill>
                <a:effectLst>
                  <a:outerShdw blurRad="12700" dist="38100" dir="2700000" algn="tl" rotWithShape="0">
                    <a:schemeClr val="bg1">
                      <a:lumMod val="50000"/>
                    </a:schemeClr>
                  </a:outerShdw>
                </a:effectLst>
              </a:rPr>
              <a:t>things which must shortly take place</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Revelation 1:1a</a:t>
            </a:r>
          </a:p>
        </p:txBody>
      </p:sp>
    </p:spTree>
    <p:extLst>
      <p:ext uri="{BB962C8B-B14F-4D97-AF65-F5344CB8AC3E}">
        <p14:creationId xmlns:p14="http://schemas.microsoft.com/office/powerpoint/2010/main" val="277985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94250639"/>
              </p:ext>
            </p:extLst>
          </p:nvPr>
        </p:nvGraphicFramePr>
        <p:xfrm>
          <a:off x="4423144" y="-2"/>
          <a:ext cx="7768856" cy="6742296"/>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3884428">
                  <a:extLst>
                    <a:ext uri="{9D8B030D-6E8A-4147-A177-3AD203B41FA5}">
                      <a16:colId xmlns="" xmlns:a16="http://schemas.microsoft.com/office/drawing/2014/main" val="20000"/>
                    </a:ext>
                  </a:extLst>
                </a:gridCol>
                <a:gridCol w="3884428"/>
              </a:tblGrid>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Opening Prayer</a:t>
                      </a:r>
                      <a:endParaRPr lang="en-US" sz="3200" b="0" i="0" cap="none" spc="0" baseline="0" dirty="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Michael Hetzer</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68</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749144">
                <a:tc>
                  <a:txBody>
                    <a:bodyPr/>
                    <a:lstStyle/>
                    <a:p>
                      <a:pPr algn="ct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167</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endPar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Lord’s Supper</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rPr>
                        <a:t>Craig Foster</a:t>
                      </a:r>
                      <a:endParaRPr kumimoji="0" lang="en-US" sz="3200" b="0" i="0" u="none" strike="noStrike" kern="1200" cap="none" spc="0" normalizeH="0" baseline="0" noProof="0" dirty="0" smtClean="0">
                        <a:ln w="18415" cmpd="sng">
                          <a:solidFill>
                            <a:srgbClr val="FFFFFF"/>
                          </a:solidFill>
                          <a:prstDash val="solid"/>
                        </a:ln>
                        <a:solidFill>
                          <a:prstClr val="white"/>
                        </a:solidFill>
                        <a:effectLst>
                          <a:outerShdw blurRad="63500" dir="3600000" algn="tl" rotWithShape="0">
                            <a:srgbClr val="000000">
                              <a:alpha val="70000"/>
                            </a:srgbClr>
                          </a:outerShdw>
                        </a:effectLst>
                        <a:uLnTx/>
                        <a:uFillTx/>
                        <a:latin typeface="Calibri" panose="020F0502020204030204" pitchFamily="34" charset="0"/>
                        <a:ea typeface="+mn-ea"/>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112</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630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Lesson</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Brian Haines</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Song </a:t>
                      </a: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 268 </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chemeClr val="tx1"/>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George Watkins</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749144">
                <a:tc>
                  <a:txBody>
                    <a:bodyPr/>
                    <a:lstStyle/>
                    <a:p>
                      <a:pPr algn="ct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Closing</a:t>
                      </a:r>
                      <a:endParaRPr lang="en-US" sz="3200" b="0" i="0" cap="none" spc="0" baseline="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endParaRP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0" i="0" cap="none" spc="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libri" panose="020F0502020204030204" pitchFamily="34" charset="0"/>
                          <a:cs typeface="Calibri" panose="020F0502020204030204" pitchFamily="34" charset="0"/>
                        </a:rPr>
                        <a:t>Rob Wade</a:t>
                      </a:r>
                    </a:p>
                  </a:txBody>
                  <a:tcPr marT="60960" marB="6096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bl>
          </a:graphicData>
        </a:graphic>
      </p:graphicFrame>
      <p:sp>
        <p:nvSpPr>
          <p:cNvPr id="2" name="Rectangle 1"/>
          <p:cNvSpPr/>
          <p:nvPr/>
        </p:nvSpPr>
        <p:spPr>
          <a:xfrm>
            <a:off x="0" y="521730"/>
            <a:ext cx="4423144" cy="6001643"/>
          </a:xfrm>
          <a:prstGeom prst="rect">
            <a:avLst/>
          </a:prstGeom>
          <a:noFill/>
        </p:spPr>
        <p:txBody>
          <a:bodyPr wrap="square">
            <a:spAutoFit/>
          </a:bodyPr>
          <a:lstStyle/>
          <a:p>
            <a:pPr algn="ctr"/>
            <a:r>
              <a:rPr lang="en-US" sz="3200" b="1" dirty="0">
                <a:ln w="9525">
                  <a:solidFill>
                    <a:schemeClr val="bg1"/>
                  </a:solidFill>
                  <a:prstDash val="solid"/>
                </a:ln>
                <a:effectLst>
                  <a:outerShdw blurRad="12700" dist="38100" dir="2700000" algn="tl" rotWithShape="0">
                    <a:schemeClr val="bg1">
                      <a:lumMod val="50000"/>
                    </a:schemeClr>
                  </a:outerShdw>
                </a:effectLst>
              </a:rPr>
              <a:t>  </a:t>
            </a:r>
            <a:r>
              <a:rPr lang="en-US" sz="3200" b="1" dirty="0" smtClean="0">
                <a:ln w="9525">
                  <a:solidFill>
                    <a:schemeClr val="bg1"/>
                  </a:solidFill>
                  <a:prstDash val="solid"/>
                </a:ln>
                <a:effectLst>
                  <a:outerShdw blurRad="12700" dist="38100" dir="2700000" algn="tl" rotWithShape="0">
                    <a:schemeClr val="bg1">
                      <a:lumMod val="50000"/>
                    </a:schemeClr>
                  </a:outerShdw>
                </a:effectLst>
              </a:rPr>
              <a:t>1 Corinthians 16:2</a:t>
            </a:r>
          </a:p>
          <a:p>
            <a:pPr algn="ctr"/>
            <a:r>
              <a:rPr lang="en-US" sz="3200" b="1" i="1" dirty="0" smtClean="0">
                <a:ln w="9525">
                  <a:solidFill>
                    <a:schemeClr val="bg1"/>
                  </a:solidFill>
                  <a:prstDash val="solid"/>
                </a:ln>
                <a:effectLst>
                  <a:outerShdw blurRad="12700" dist="38100" dir="2700000" algn="tl" rotWithShape="0">
                    <a:schemeClr val="bg1">
                      <a:lumMod val="50000"/>
                    </a:schemeClr>
                  </a:outerShdw>
                </a:effectLst>
              </a:rPr>
              <a:t>On </a:t>
            </a:r>
            <a:r>
              <a:rPr lang="en-US" sz="3200" b="1" i="1" dirty="0">
                <a:ln w="9525">
                  <a:solidFill>
                    <a:schemeClr val="bg1"/>
                  </a:solidFill>
                  <a:prstDash val="solid"/>
                </a:ln>
                <a:effectLst>
                  <a:outerShdw blurRad="12700" dist="38100" dir="2700000" algn="tl" rotWithShape="0">
                    <a:schemeClr val="bg1">
                      <a:lumMod val="50000"/>
                    </a:schemeClr>
                  </a:outerShdw>
                </a:effectLst>
              </a:rPr>
              <a:t>the first day of the week let each one of you lay something aside, storing up as he may prosper, that there be no collections when I come</a:t>
            </a:r>
            <a:r>
              <a:rPr lang="en-US" sz="3200" b="1" dirty="0" smtClean="0">
                <a:ln w="9525">
                  <a:solidFill>
                    <a:schemeClr val="bg1"/>
                  </a:solidFill>
                  <a:prstDash val="solid"/>
                </a:ln>
                <a:effectLst>
                  <a:outerShdw blurRad="12700" dist="38100" dir="2700000" algn="tl" rotWithShape="0">
                    <a:schemeClr val="bg1">
                      <a:lumMod val="50000"/>
                    </a:schemeClr>
                  </a:outerShdw>
                </a:effectLst>
              </a:rPr>
              <a:t>.</a:t>
            </a:r>
          </a:p>
          <a:p>
            <a:pPr algn="ctr"/>
            <a:endParaRPr lang="en-US" sz="3200" b="1" dirty="0" smtClean="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endParaRPr lang="en-US" sz="3200" b="1" dirty="0">
              <a:ln w="9525">
                <a:solidFill>
                  <a:schemeClr val="bg1"/>
                </a:solidFill>
                <a:prstDash val="solid"/>
              </a:ln>
              <a:effectLst>
                <a:outerShdw blurRad="12700" dist="38100" dir="2700000" algn="tl" rotWithShape="0">
                  <a:schemeClr val="bg1">
                    <a:lumMod val="50000"/>
                  </a:schemeClr>
                </a:outerShdw>
              </a:effectLst>
            </a:endParaRP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The collection basket </a:t>
            </a:r>
          </a:p>
          <a:p>
            <a:pPr algn="ctr"/>
            <a:r>
              <a:rPr lang="en-US" sz="3200" b="1" dirty="0" smtClean="0">
                <a:ln w="9525">
                  <a:solidFill>
                    <a:schemeClr val="bg1"/>
                  </a:solidFill>
                  <a:prstDash val="solid"/>
                </a:ln>
                <a:effectLst>
                  <a:outerShdw blurRad="12700" dist="38100" dir="2700000" algn="tl" rotWithShape="0">
                    <a:schemeClr val="bg1">
                      <a:lumMod val="50000"/>
                    </a:schemeClr>
                  </a:outerShdw>
                </a:effectLst>
              </a:rPr>
              <a:t>is in the foyer</a:t>
            </a:r>
            <a:endParaRPr lang="en-US" sz="3200" dirty="0"/>
          </a:p>
        </p:txBody>
      </p:sp>
    </p:spTree>
    <p:extLst>
      <p:ext uri="{BB962C8B-B14F-4D97-AF65-F5344CB8AC3E}">
        <p14:creationId xmlns:p14="http://schemas.microsoft.com/office/powerpoint/2010/main" val="400531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First Verse</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338828"/>
            <a:ext cx="11714671" cy="5519172"/>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1:1</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shortly take place		</a:t>
            </a:r>
            <a:endPar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1:3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the time is near</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22:6</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shortly take place</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22:7</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I am coming quickly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22:10</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the time is at hand</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22:12</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I am coming quickly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22:20</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I am coming quickly</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655699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 of the 7 Churches</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Churches can be cut off by Jesus: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failing in love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tolerating sin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not being sound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losing their divine purposes</a:t>
            </a:r>
          </a:p>
        </p:txBody>
      </p:sp>
    </p:spTree>
    <p:extLst>
      <p:ext uri="{BB962C8B-B14F-4D97-AF65-F5344CB8AC3E}">
        <p14:creationId xmlns:p14="http://schemas.microsoft.com/office/powerpoint/2010/main" val="219888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Lesson of the 7 Churches</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Churches are not cut off for:</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Going through trials and tribulations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Being small</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Struggling </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Being intolerant </a:t>
            </a:r>
          </a:p>
        </p:txBody>
      </p:sp>
    </p:spTree>
    <p:extLst>
      <p:ext uri="{BB962C8B-B14F-4D97-AF65-F5344CB8AC3E}">
        <p14:creationId xmlns:p14="http://schemas.microsoft.com/office/powerpoint/2010/main" val="2949086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Prophecy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is a restatement of OT prophecy</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Ezekiel – end of Judah, the new Temple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Zechariah – God’s wrath on Jerusalem</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Daniel – victory over the nations</a:t>
            </a:r>
          </a:p>
        </p:txBody>
      </p:sp>
    </p:spTree>
    <p:extLst>
      <p:ext uri="{BB962C8B-B14F-4D97-AF65-F5344CB8AC3E}">
        <p14:creationId xmlns:p14="http://schemas.microsoft.com/office/powerpoint/2010/main" val="256200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Prophecy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is a restatement of OT prophecy</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Prophetic principles apply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Numbers are generally symbolic</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Even today numbers have symbolism</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3, 7, 12, 40, 1000 all have symbolism</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6492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Prophecy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is a restatement of OT prophecy</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Prophetic principles apply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Numbers are generally symbolic</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 symbol to image consistency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Example: Joel 2 and Acts 2</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448334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Prophecy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is a restatement of OT prophecy</a:t>
            </a:r>
          </a:p>
          <a:p>
            <a:pPr marL="0" indent="0" algn="just">
              <a:buClr>
                <a:srgbClr val="FFFFCC"/>
              </a:buClr>
              <a:buSzPct val="75000"/>
              <a:buNone/>
            </a:pP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Prophetic principles apply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Numbers are generally symbolic</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No symbol to image consistency</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Design: so when events occur we know</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514052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Revisiting Prophecy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338828"/>
            <a:ext cx="11714671" cy="5519172"/>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4-5 visits heaven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Ezekiel 1-4</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6-9 and the end of Jerusalem</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Matthew 24</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Zechariah </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12-17</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Daniel 7</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27893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Revisiting Prophecy</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338828"/>
            <a:ext cx="11714671" cy="5519172"/>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4-5 visits heaven</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Restating Ezekiel 1-4</a:t>
            </a:r>
          </a:p>
          <a:p>
            <a:pPr marL="0" indent="0" algn="just">
              <a:buClr>
                <a:srgbClr val="FFFFCC"/>
              </a:buClr>
              <a:buSzPct val="7500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78906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9600" dirty="0">
                <a:effectLst>
                  <a:glow rad="228600">
                    <a:srgbClr val="030400"/>
                  </a:glow>
                  <a:outerShdw blurRad="50800" dist="63500" dir="2700000" algn="tl" rotWithShape="0">
                    <a:srgbClr val="000000">
                      <a:alpha val="48000"/>
                    </a:srgbClr>
                  </a:outerShdw>
                </a:effectLst>
                <a:latin typeface="+mn-lt"/>
              </a:rPr>
              <a:t>A View of Heaven (4-5)</a:t>
            </a:r>
          </a:p>
        </p:txBody>
      </p:sp>
      <p:graphicFrame>
        <p:nvGraphicFramePr>
          <p:cNvPr id="2" name="Table 1"/>
          <p:cNvGraphicFramePr>
            <a:graphicFrameLocks noGrp="1"/>
          </p:cNvGraphicFramePr>
          <p:nvPr>
            <p:extLst>
              <p:ext uri="{D42A27DB-BD31-4B8C-83A1-F6EECF244321}">
                <p14:modId xmlns:p14="http://schemas.microsoft.com/office/powerpoint/2010/main" val="2636104832"/>
              </p:ext>
            </p:extLst>
          </p:nvPr>
        </p:nvGraphicFramePr>
        <p:xfrm>
          <a:off x="25401" y="0"/>
          <a:ext cx="12179300" cy="6858000"/>
        </p:xfrm>
        <a:graphic>
          <a:graphicData uri="http://schemas.openxmlformats.org/drawingml/2006/table">
            <a:tbl>
              <a:tblPr firstRow="1" firstCol="1" bandRow="1">
                <a:tableStyleId>{793D81CF-94F2-401A-BA57-92F5A7B2D0C5}</a:tableStyleId>
              </a:tblPr>
              <a:tblGrid>
                <a:gridCol w="5814269"/>
                <a:gridCol w="6365031"/>
              </a:tblGrid>
              <a:tr h="571500">
                <a:tc>
                  <a:txBody>
                    <a:bodyPr/>
                    <a:lstStyle/>
                    <a:p>
                      <a:pPr marL="0" marR="0" algn="ctr">
                        <a:lnSpc>
                          <a:spcPts val="2000"/>
                        </a:lnSpc>
                        <a:spcBef>
                          <a:spcPts val="0"/>
                        </a:spcBef>
                        <a:spcAft>
                          <a:spcPts val="0"/>
                        </a:spcAft>
                      </a:pPr>
                      <a:r>
                        <a:rPr lang="en-US" sz="2700" kern="150" dirty="0">
                          <a:effectLst/>
                        </a:rPr>
                        <a:t>John Saw</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Ezekiel Saw</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A door opened in Heaven</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Heavens opened and with visions of God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Flashes of lightning</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A cloud with lightning</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4 living </a:t>
                      </a:r>
                      <a:r>
                        <a:rPr lang="en-US" sz="2700" kern="150" dirty="0">
                          <a:effectLst/>
                        </a:rPr>
                        <a:t>creatures    </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4 living </a:t>
                      </a:r>
                      <a:r>
                        <a:rPr lang="en-US" sz="2700" kern="150" dirty="0">
                          <a:effectLst/>
                        </a:rPr>
                        <a:t>beings with human form:</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Had many eyes, each with 6 wings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4 faces </a:t>
                      </a:r>
                      <a:r>
                        <a:rPr lang="en-US" sz="2700" kern="150" dirty="0">
                          <a:effectLst/>
                        </a:rPr>
                        <a:t>and four </a:t>
                      </a:r>
                      <a:r>
                        <a:rPr lang="en-US" sz="2700" kern="150" dirty="0" smtClean="0">
                          <a:effectLst/>
                        </a:rPr>
                        <a:t>wings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Face </a:t>
                      </a:r>
                      <a:r>
                        <a:rPr lang="en-US" sz="2700" kern="150" dirty="0">
                          <a:effectLst/>
                        </a:rPr>
                        <a:t>of a man, a bull, an eagle, a lion</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Face </a:t>
                      </a:r>
                      <a:r>
                        <a:rPr lang="en-US" sz="2700" kern="150" dirty="0">
                          <a:effectLst/>
                        </a:rPr>
                        <a:t>of a lion, a man, eagle and bull</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7 lamps </a:t>
                      </a:r>
                      <a:r>
                        <a:rPr lang="en-US" sz="2700" kern="150" dirty="0">
                          <a:effectLst/>
                        </a:rPr>
                        <a:t>of fire</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Among them were fires darting around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7 lamps </a:t>
                      </a:r>
                      <a:r>
                        <a:rPr lang="en-US" sz="2700" kern="150" dirty="0">
                          <a:effectLst/>
                        </a:rPr>
                        <a:t>of fire </a:t>
                      </a:r>
                      <a:r>
                        <a:rPr lang="en-US" sz="2700" kern="150" dirty="0" smtClean="0">
                          <a:effectLst/>
                        </a:rPr>
                        <a:t>= 7 Spirits </a:t>
                      </a:r>
                      <a:r>
                        <a:rPr lang="en-US" sz="2700" kern="150" dirty="0">
                          <a:effectLst/>
                        </a:rPr>
                        <a:t>of God</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Each creature followed a Spirit</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Something </a:t>
                      </a:r>
                      <a:r>
                        <a:rPr lang="en-US" sz="2700" kern="150" dirty="0">
                          <a:effectLst/>
                        </a:rPr>
                        <a:t>like a sea of crystal</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A </a:t>
                      </a:r>
                      <a:r>
                        <a:rPr lang="en-US" sz="2700" kern="150" dirty="0">
                          <a:effectLst/>
                        </a:rPr>
                        <a:t>great expanse of something like crystal</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smtClean="0">
                          <a:effectLst/>
                        </a:rPr>
                        <a:t>A </a:t>
                      </a:r>
                      <a:r>
                        <a:rPr lang="en-US" sz="2700" kern="150" dirty="0">
                          <a:effectLst/>
                        </a:rPr>
                        <a:t>sound like thunder</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smtClean="0">
                          <a:effectLst/>
                        </a:rPr>
                        <a:t>A </a:t>
                      </a:r>
                      <a:r>
                        <a:rPr lang="en-US" sz="2700" kern="150" dirty="0">
                          <a:effectLst/>
                        </a:rPr>
                        <a:t>loud rushing noise like abundant waters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The Throne </a:t>
                      </a:r>
                      <a:r>
                        <a:rPr lang="en-US" sz="2700" kern="150" dirty="0" smtClean="0">
                          <a:effectLst/>
                        </a:rPr>
                        <a:t>of </a:t>
                      </a:r>
                      <a:r>
                        <a:rPr lang="en-US" sz="2700" kern="150" dirty="0">
                          <a:effectLst/>
                        </a:rPr>
                        <a:t>Jasper and </a:t>
                      </a:r>
                      <a:r>
                        <a:rPr lang="en-US" sz="2700" kern="150" dirty="0" err="1">
                          <a:effectLst/>
                        </a:rPr>
                        <a:t>Sardius</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The Throne appeared of </a:t>
                      </a:r>
                      <a:r>
                        <a:rPr lang="en-US" sz="2700" kern="150" dirty="0" err="1">
                          <a:effectLst/>
                        </a:rPr>
                        <a:t>Lapus</a:t>
                      </a:r>
                      <a:r>
                        <a:rPr lang="en-US" sz="2700" kern="150" dirty="0">
                          <a:effectLst/>
                        </a:rPr>
                        <a:t> Lazuli</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r h="571500">
                <a:tc>
                  <a:txBody>
                    <a:bodyPr/>
                    <a:lstStyle/>
                    <a:p>
                      <a:pPr marL="0" marR="0" algn="ctr">
                        <a:lnSpc>
                          <a:spcPts val="2000"/>
                        </a:lnSpc>
                        <a:spcBef>
                          <a:spcPts val="0"/>
                        </a:spcBef>
                        <a:spcAft>
                          <a:spcPts val="0"/>
                        </a:spcAft>
                      </a:pPr>
                      <a:r>
                        <a:rPr lang="en-US" sz="2700" kern="150" dirty="0">
                          <a:effectLst/>
                        </a:rPr>
                        <a:t>A rainbow like an emerald </a:t>
                      </a:r>
                      <a:r>
                        <a:rPr lang="en-US" sz="2700" kern="150" dirty="0" smtClean="0">
                          <a:effectLst/>
                        </a:rPr>
                        <a:t>at the </a:t>
                      </a:r>
                      <a:r>
                        <a:rPr lang="en-US" sz="2700" kern="150" dirty="0">
                          <a:effectLst/>
                        </a:rPr>
                        <a:t>throne</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c>
                  <a:txBody>
                    <a:bodyPr/>
                    <a:lstStyle/>
                    <a:p>
                      <a:pPr marL="0" marR="0" algn="ctr">
                        <a:lnSpc>
                          <a:spcPts val="2000"/>
                        </a:lnSpc>
                        <a:spcBef>
                          <a:spcPts val="0"/>
                        </a:spcBef>
                        <a:spcAft>
                          <a:spcPts val="0"/>
                        </a:spcAft>
                      </a:pPr>
                      <a:r>
                        <a:rPr lang="en-US" sz="2700" kern="150" dirty="0">
                          <a:effectLst/>
                        </a:rPr>
                        <a:t>Radiance like a rainbow</a:t>
                      </a:r>
                      <a:endParaRPr lang="en-US" sz="2700" kern="150" dirty="0">
                        <a:effectLst/>
                        <a:latin typeface="Times New Roman" panose="02020603050405020304" pitchFamily="18" charset="0"/>
                        <a:ea typeface="Lucida Sans Unicode" panose="020B0602030504020204" pitchFamily="34" charset="0"/>
                        <a:cs typeface="Tahoma" panose="020B0604030504040204" pitchFamily="34" charset="0"/>
                      </a:endParaRPr>
                    </a:p>
                  </a:txBody>
                  <a:tcPr marL="21307" marR="21307" marT="21307" marB="21307" anchor="ctr"/>
                </a:tc>
              </a:tr>
            </a:tbl>
          </a:graphicData>
        </a:graphic>
      </p:graphicFrame>
    </p:spTree>
    <p:extLst>
      <p:ext uri="{BB962C8B-B14F-4D97-AF65-F5344CB8AC3E}">
        <p14:creationId xmlns:p14="http://schemas.microsoft.com/office/powerpoint/2010/main" val="208793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50" y="-647700"/>
            <a:ext cx="12211050" cy="8140700"/>
          </a:xfrm>
          <a:prstGeom prst="rect">
            <a:avLst/>
          </a:prstGeom>
        </p:spPr>
      </p:pic>
      <p:sp>
        <p:nvSpPr>
          <p:cNvPr id="2" name="Title 1"/>
          <p:cNvSpPr>
            <a:spLocks noGrp="1"/>
          </p:cNvSpPr>
          <p:nvPr>
            <p:ph type="title"/>
          </p:nvPr>
        </p:nvSpPr>
        <p:spPr>
          <a:xfrm>
            <a:off x="87378" y="473264"/>
            <a:ext cx="11619200" cy="6379429"/>
          </a:xfrm>
        </p:spPr>
        <p:txBody>
          <a:bodyPr>
            <a:noAutofit/>
          </a:bodyPr>
          <a:lstStyle/>
          <a:p>
            <a:pPr algn="ct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Thoroughly Equipped:</a:t>
            </a:r>
            <a:r>
              <a:rPr lang="en-US" sz="7600" dirty="0">
                <a:ln w="0"/>
                <a:solidFill>
                  <a:schemeClr val="tx1"/>
                </a:solidFill>
                <a:effectLst>
                  <a:glow rad="228600">
                    <a:srgbClr val="000000"/>
                  </a:glow>
                  <a:outerShdw blurRad="38100" dist="19050" dir="2700000" algn="tl" rotWithShape="0">
                    <a:schemeClr val="dk1">
                      <a:alpha val="40000"/>
                    </a:schemeClr>
                  </a:outerShdw>
                </a:effectLst>
              </a:rPr>
              <a:t/>
            </a:r>
            <a:br>
              <a:rPr lang="en-US" sz="7600" dirty="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76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76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76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7600" dirty="0" smtClean="0">
                <a:ln w="0"/>
                <a:solidFill>
                  <a:schemeClr val="tx1"/>
                </a:solidFill>
                <a:effectLst>
                  <a:glow rad="228600">
                    <a:srgbClr val="000000"/>
                  </a:glow>
                  <a:outerShdw blurRad="38100" dist="19050" dir="2700000" algn="tl" rotWithShape="0">
                    <a:schemeClr val="dk1">
                      <a:alpha val="40000"/>
                    </a:schemeClr>
                  </a:outerShdw>
                </a:effectLst>
              </a:rPr>
              <a:t>Understanding Revelation</a:t>
            </a:r>
            <a:r>
              <a:rPr lang="en-US" sz="8800" dirty="0" smtClean="0">
                <a:ln w="0"/>
                <a:solidFill>
                  <a:schemeClr val="tx1"/>
                </a:solidFill>
                <a:effectLst>
                  <a:glow rad="228600">
                    <a:srgbClr val="000000"/>
                  </a:glow>
                  <a:outerShdw blurRad="38100" dist="19050" dir="2700000" algn="tl" rotWithShape="0">
                    <a:schemeClr val="dk1">
                      <a:alpha val="40000"/>
                    </a:schemeClr>
                  </a:outerShdw>
                </a:effectLst>
              </a:rPr>
              <a:t/>
            </a:r>
            <a:br>
              <a:rPr lang="en-US" sz="8800" dirty="0" smtClean="0">
                <a:ln w="0"/>
                <a:solidFill>
                  <a:schemeClr val="tx1"/>
                </a:solidFill>
                <a:effectLst>
                  <a:glow rad="228600">
                    <a:srgbClr val="000000"/>
                  </a:glow>
                  <a:outerShdw blurRad="38100" dist="19050" dir="2700000" algn="tl" rotWithShape="0">
                    <a:schemeClr val="dk1">
                      <a:alpha val="40000"/>
                    </a:schemeClr>
                  </a:outerShdw>
                </a:effectLst>
              </a:rPr>
            </a:br>
            <a:r>
              <a:rPr lang="en-US" sz="3600" dirty="0" smtClean="0">
                <a:ln w="0"/>
                <a:solidFill>
                  <a:schemeClr val="tx1"/>
                </a:solidFill>
                <a:effectLst>
                  <a:glow rad="228600">
                    <a:srgbClr val="000000"/>
                  </a:glow>
                  <a:outerShdw blurRad="38100" dist="19050" dir="2700000" algn="tl" rotWithShape="0">
                    <a:schemeClr val="dk1">
                      <a:alpha val="40000"/>
                    </a:schemeClr>
                  </a:outerShdw>
                </a:effectLst>
              </a:rPr>
              <a:t>(Pt 1)</a:t>
            </a:r>
            <a:endParaRPr lang="en-US" sz="3600" dirty="0">
              <a:ln w="0"/>
              <a:solidFill>
                <a:schemeClr val="tx1"/>
              </a:solidFill>
              <a:effectLst>
                <a:glow rad="228600">
                  <a:srgbClr val="000000"/>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01316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Rainbow – sign of a covenant (Gen. 9:13)</a:t>
            </a:r>
          </a:p>
          <a:p>
            <a:pPr marL="0" indent="0" algn="just">
              <a:buNone/>
            </a:pPr>
            <a:r>
              <a:rPr lang="en-US" sz="4800" dirty="0"/>
              <a:t>The One in Heaven – God (1 Tim. 6:16)</a:t>
            </a:r>
          </a:p>
          <a:p>
            <a:pPr marL="0" indent="0" algn="just">
              <a:buNone/>
            </a:pPr>
            <a:r>
              <a:rPr lang="en-US" sz="4800" dirty="0"/>
              <a:t>24 elders – Old Covenant, New Covenant</a:t>
            </a:r>
          </a:p>
          <a:p>
            <a:pPr marL="0" indent="0" algn="just">
              <a:buNone/>
            </a:pPr>
            <a:r>
              <a:rPr lang="en-US" sz="4800" dirty="0"/>
              <a:t>	12 Apostles of Christ</a:t>
            </a:r>
          </a:p>
          <a:p>
            <a:pPr marL="0" indent="0" algn="just">
              <a:buNone/>
            </a:pPr>
            <a:r>
              <a:rPr lang="en-US" sz="4800" dirty="0"/>
              <a:t>	12 Sons of Jacob</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9600" dirty="0">
                <a:effectLst>
                  <a:glow rad="228600">
                    <a:srgbClr val="030400"/>
                  </a:glow>
                  <a:outerShdw blurRad="50800" dist="63500" dir="2700000" algn="tl" rotWithShape="0">
                    <a:srgbClr val="000000">
                      <a:alpha val="48000"/>
                    </a:srgbClr>
                  </a:outerShdw>
                </a:effectLst>
                <a:latin typeface="+mn-lt"/>
              </a:rPr>
              <a:t>A View of Heaven (4-5)</a:t>
            </a:r>
          </a:p>
        </p:txBody>
      </p:sp>
    </p:spTree>
    <p:extLst>
      <p:ext uri="{BB962C8B-B14F-4D97-AF65-F5344CB8AC3E}">
        <p14:creationId xmlns:p14="http://schemas.microsoft.com/office/powerpoint/2010/main" val="467405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203200" y="1600200"/>
            <a:ext cx="11946467" cy="5257800"/>
          </a:xfrm>
        </p:spPr>
        <p:txBody>
          <a:bodyPr>
            <a:noAutofit/>
          </a:bodyPr>
          <a:lstStyle/>
          <a:p>
            <a:pPr marL="0" indent="0" algn="just">
              <a:buNone/>
            </a:pPr>
            <a:r>
              <a:rPr lang="en-US" sz="4800" dirty="0"/>
              <a:t>Rainbow – sign of a covenant (Gen. 9:13)</a:t>
            </a:r>
          </a:p>
          <a:p>
            <a:pPr marL="0" indent="0" algn="just">
              <a:buNone/>
            </a:pPr>
            <a:r>
              <a:rPr lang="en-US" sz="4800" dirty="0"/>
              <a:t>The One in Heaven – God (1 Tim. 6:16)</a:t>
            </a:r>
          </a:p>
          <a:p>
            <a:pPr marL="0" indent="0" algn="just">
              <a:buNone/>
            </a:pPr>
            <a:r>
              <a:rPr lang="en-US" sz="4800" dirty="0"/>
              <a:t>24 elders – Old Covenant, New Covenant</a:t>
            </a:r>
          </a:p>
          <a:p>
            <a:pPr marL="0" indent="0" algn="just">
              <a:buNone/>
            </a:pPr>
            <a:r>
              <a:rPr lang="en-US" sz="4800" dirty="0"/>
              <a:t>7 Spirits of God – Knowledge (Isa. 11:2)</a:t>
            </a:r>
          </a:p>
          <a:p>
            <a:pPr marL="0" indent="0" algn="just">
              <a:buNone/>
            </a:pPr>
            <a:r>
              <a:rPr lang="en-US" sz="4800" dirty="0"/>
              <a:t>The 7 Seals – all authority (Matt. 28:18)</a:t>
            </a:r>
          </a:p>
        </p:txBody>
      </p:sp>
      <p:sp>
        <p:nvSpPr>
          <p:cNvPr id="5" name="Rectangle 2"/>
          <p:cNvSpPr>
            <a:spLocks noGrp="1" noRot="1" noChangeArrowheads="1"/>
          </p:cNvSpPr>
          <p:nvPr>
            <p:ph type="title"/>
          </p:nvPr>
        </p:nvSpPr>
        <p:spPr>
          <a:xfrm>
            <a:off x="12700" y="30480"/>
            <a:ext cx="12192000" cy="1366520"/>
          </a:xfrm>
        </p:spPr>
        <p:txBody>
          <a:bodyPr>
            <a:noAutofit/>
          </a:bodyPr>
          <a:lstStyle/>
          <a:p>
            <a:pPr algn="ctr" eaLnBrk="1" hangingPunct="1">
              <a:defRPr/>
            </a:pPr>
            <a:r>
              <a:rPr lang="en-US" sz="9600" dirty="0">
                <a:effectLst>
                  <a:glow rad="228600">
                    <a:srgbClr val="030400"/>
                  </a:glow>
                  <a:outerShdw blurRad="50800" dist="63500" dir="2700000" algn="tl" rotWithShape="0">
                    <a:srgbClr val="000000">
                      <a:alpha val="48000"/>
                    </a:srgbClr>
                  </a:outerShdw>
                </a:effectLst>
                <a:latin typeface="+mn-lt"/>
              </a:rPr>
              <a:t>A View of Heaven (4-5)</a:t>
            </a:r>
          </a:p>
        </p:txBody>
      </p:sp>
    </p:spTree>
    <p:extLst>
      <p:ext uri="{BB962C8B-B14F-4D97-AF65-F5344CB8AC3E}">
        <p14:creationId xmlns:p14="http://schemas.microsoft.com/office/powerpoint/2010/main" val="316405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83099"/>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Preparing For What is Ahead</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will continue with several messages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Those who persecute Christians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“Synagogue of Satan”</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Those who claim to be Jews but are not</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Those who persecute Christians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“Throne of Satan”</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The Roman beast</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83165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83099"/>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We Need to Know</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Churches need to be sound:</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doctrine</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love</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membership</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In worship </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 or lose their lampstand</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313178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83099"/>
            <a:ext cx="12191999" cy="1172629"/>
          </a:xfrm>
        </p:spPr>
        <p:txBody>
          <a:bodyPr wrap="square">
            <a:spAutoFit/>
          </a:bodyPr>
          <a:lstStyle/>
          <a:p>
            <a:pPr lvl="0" algn="ctr"/>
            <a:r>
              <a:rPr lang="en-US" sz="7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What We Need to Know</a:t>
            </a:r>
            <a:endParaRPr lang="en-US" sz="7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Churches need to be sound:</a:t>
            </a:r>
          </a:p>
          <a:p>
            <a:pPr marL="0" indent="0" algn="just">
              <a:buClr>
                <a:srgbClr val="FFFFCC"/>
              </a:buClr>
              <a:buSzPct val="75000"/>
              <a:buNone/>
            </a:pP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We need to apply principles to Scriptures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Not be ignorant of other passages</a:t>
            </a:r>
          </a:p>
          <a:p>
            <a:pPr marL="0" indent="0" algn="just">
              <a:buClr>
                <a:srgbClr val="FFFFCC"/>
              </a:buClr>
              <a:buSzPct val="75000"/>
              <a:buNone/>
            </a:pPr>
            <a:r>
              <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Not distort their meaning </a:t>
            </a:r>
            <a:endParaRPr lang="en-US" sz="4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85833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090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Your Garment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453081" y="1704975"/>
            <a:ext cx="11261124" cy="5348755"/>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Behold, I am coming as a thief. Blessed is he who watches, and keeps his garments, lest he walk naked and they see his shame</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16:15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99931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Your Garment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453081" y="1704975"/>
            <a:ext cx="11261124" cy="5348755"/>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rgbClr val="FFFF00"/>
                </a:solidFill>
                <a:effectLst>
                  <a:outerShdw blurRad="12700" dist="38100" dir="2700000" algn="tl" rotWithShape="0">
                    <a:schemeClr val="bg1">
                      <a:lumMod val="50000"/>
                    </a:schemeClr>
                  </a:outerShdw>
                </a:effectLst>
              </a:rPr>
              <a:t>Behold, I am coming as a thief.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Blessed is he who watches, and keeps his garments, lest he walk naked and they see his shame</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16:15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The Day of Judgment</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616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Your Garment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453081" y="1704975"/>
            <a:ext cx="11261124" cy="5348755"/>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Behold, I am coming as a thief. Blessed is he who watches, and </a:t>
            </a:r>
            <a:r>
              <a:rPr lang="en-US" sz="4800" b="1" i="1" dirty="0">
                <a:ln w="9525">
                  <a:solidFill>
                    <a:schemeClr val="bg1"/>
                  </a:solidFill>
                  <a:prstDash val="solid"/>
                </a:ln>
                <a:solidFill>
                  <a:srgbClr val="FFFF00"/>
                </a:solidFill>
                <a:effectLst>
                  <a:outerShdw blurRad="12700" dist="38100" dir="2700000" algn="tl" rotWithShape="0">
                    <a:schemeClr val="bg1">
                      <a:lumMod val="50000"/>
                    </a:schemeClr>
                  </a:outerShdw>
                </a:effectLst>
              </a:rPr>
              <a:t>keeps his garments</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lest he walk naked and they see his shame</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16:15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For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all of you who were baptized into Christ have clothed yourselves with </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Christ</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Galatians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3:27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84335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04975"/>
          </a:xfrm>
        </p:spPr>
        <p:txBody>
          <a:bodyPr>
            <a:noAutofit/>
          </a:bodyPr>
          <a:lstStyle/>
          <a:p>
            <a:pPr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Your Garment</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Content Placeholder 2"/>
          <p:cNvSpPr>
            <a:spLocks noGrp="1"/>
          </p:cNvSpPr>
          <p:nvPr>
            <p:ph idx="1"/>
          </p:nvPr>
        </p:nvSpPr>
        <p:spPr>
          <a:xfrm>
            <a:off x="453081" y="1704975"/>
            <a:ext cx="11261124" cy="5348755"/>
          </a:xfrm>
        </p:spPr>
        <p:txBody>
          <a:bodyPr>
            <a:normAutofit/>
          </a:bodyPr>
          <a:lstStyle/>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Behold, I am coming as a thief. Blessed is he who watches, and </a:t>
            </a:r>
            <a:r>
              <a:rPr lang="en-US" sz="4800" b="1" i="1" dirty="0">
                <a:ln w="9525">
                  <a:solidFill>
                    <a:schemeClr val="bg1"/>
                  </a:solidFill>
                  <a:prstDash val="solid"/>
                </a:ln>
                <a:solidFill>
                  <a:srgbClr val="FFFF00"/>
                </a:solidFill>
                <a:effectLst>
                  <a:outerShdw blurRad="12700" dist="38100" dir="2700000" algn="tl" rotWithShape="0">
                    <a:schemeClr val="bg1">
                      <a:lumMod val="50000"/>
                    </a:schemeClr>
                  </a:outerShdw>
                </a:effectLst>
              </a:rPr>
              <a:t>keeps his garments</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lest he walk naked and they see his shame</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Revelation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16:15 </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But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put on the Lord Jesus Christ, and make no provision for the flesh, to fulfill its lusts</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Romans </a:t>
            </a: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13:14</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137935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John’s Revelation</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 vision like the Old Testament prophecies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the Spirit on the Lord’s Day</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On the island of Patmos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Seeing the Glorified Jesus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As Daniel saw Him in Daniel 10</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95053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spc="50" dirty="0" smtClean="0">
                <a:ln w="0"/>
                <a:solidFill>
                  <a:schemeClr val="bg1"/>
                </a:solidFill>
                <a:effectLst>
                  <a:innerShdw blurRad="63500" dist="50800" dir="13500000">
                    <a:srgbClr val="000000">
                      <a:alpha val="50000"/>
                    </a:srgbClr>
                  </a:innerShdw>
                </a:effectLst>
              </a:rPr>
              <a:t>Thoroughly Abused</a:t>
            </a:r>
            <a:endParaRPr lang="en-US" sz="9000" b="1" spc="50" dirty="0">
              <a:ln w="0"/>
              <a:solidFill>
                <a:schemeClr val="bg1"/>
              </a:solidFill>
              <a:effectLst>
                <a:innerShdw blurRad="63500" dist="50800" dir="13500000">
                  <a:srgbClr val="000000">
                    <a:alpha val="50000"/>
                  </a:srgbClr>
                </a:inn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spc="50" dirty="0" smtClean="0">
                <a:ln w="0"/>
                <a:solidFill>
                  <a:schemeClr val="bg1"/>
                </a:solidFill>
                <a:effectLst>
                  <a:innerShdw blurRad="63500" dist="50800" dir="13500000">
                    <a:srgbClr val="000000">
                      <a:alpha val="50000"/>
                    </a:srgbClr>
                  </a:innerShdw>
                </a:effectLst>
              </a:rPr>
              <a:t>Pre-millennialism</a:t>
            </a:r>
          </a:p>
          <a:p>
            <a:pPr marL="0" indent="0" algn="just">
              <a:buClr>
                <a:srgbClr val="FFFFCC"/>
              </a:buClr>
              <a:buSzPct val="75000"/>
              <a:buNone/>
            </a:pPr>
            <a:endParaRPr lang="en-US" sz="4800" b="1" spc="50" dirty="0">
              <a:ln w="0"/>
              <a:solidFill>
                <a:schemeClr val="bg1"/>
              </a:solidFill>
              <a:effectLst>
                <a:innerShdw blurRad="63500" dist="50800" dir="13500000">
                  <a:srgbClr val="000000">
                    <a:alpha val="50000"/>
                  </a:srgbClr>
                </a:innerShdw>
              </a:effectLst>
            </a:endParaRPr>
          </a:p>
          <a:p>
            <a:pPr marL="0" indent="0" algn="just">
              <a:buClr>
                <a:srgbClr val="FFFFCC"/>
              </a:buClr>
              <a:buSzPct val="75000"/>
              <a:buNone/>
            </a:pPr>
            <a:r>
              <a:rPr lang="en-US" sz="4800" b="1" spc="50" dirty="0" smtClean="0">
                <a:ln w="0"/>
                <a:solidFill>
                  <a:schemeClr val="bg1"/>
                </a:solidFill>
                <a:effectLst>
                  <a:innerShdw blurRad="63500" dist="50800" dir="13500000">
                    <a:srgbClr val="000000">
                      <a:alpha val="50000"/>
                    </a:srgbClr>
                  </a:innerShdw>
                </a:effectLst>
              </a:rPr>
              <a:t>End times theologians</a:t>
            </a:r>
          </a:p>
          <a:p>
            <a:pPr marL="0" indent="0" algn="just">
              <a:buClr>
                <a:srgbClr val="FFFFCC"/>
              </a:buClr>
              <a:buSzPct val="75000"/>
              <a:buNone/>
            </a:pPr>
            <a:endParaRPr lang="en-US" sz="4800" b="1" spc="50" dirty="0">
              <a:ln w="0"/>
              <a:solidFill>
                <a:schemeClr val="bg1"/>
              </a:solidFill>
              <a:effectLst>
                <a:innerShdw blurRad="63500" dist="50800" dir="13500000">
                  <a:srgbClr val="000000">
                    <a:alpha val="50000"/>
                  </a:srgbClr>
                </a:innerShdw>
              </a:effectLst>
            </a:endParaRPr>
          </a:p>
          <a:p>
            <a:pPr marL="0" indent="0" algn="just">
              <a:buClr>
                <a:srgbClr val="FFFFCC"/>
              </a:buClr>
              <a:buSzPct val="75000"/>
              <a:buNone/>
            </a:pPr>
            <a:r>
              <a:rPr lang="en-US" sz="4800" b="1" spc="50" dirty="0" smtClean="0">
                <a:ln w="0"/>
                <a:solidFill>
                  <a:schemeClr val="bg1"/>
                </a:solidFill>
                <a:effectLst>
                  <a:innerShdw blurRad="63500" dist="50800" dir="13500000">
                    <a:srgbClr val="000000">
                      <a:alpha val="50000"/>
                    </a:srgbClr>
                  </a:innerShdw>
                </a:effectLst>
              </a:rPr>
              <a:t>Popular falsehoods</a:t>
            </a:r>
            <a:endParaRPr lang="en-US" sz="4800" b="1" spc="50" dirty="0">
              <a:ln w="0"/>
              <a:solidFill>
                <a:schemeClr val="bg1"/>
              </a:solidFill>
              <a:effectLst>
                <a:innerShdw blurRad="63500" dist="50800" dir="13500000">
                  <a:srgbClr val="000000">
                    <a:alpha val="50000"/>
                  </a:srgbClr>
                </a:innerShdw>
              </a:effectLs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4800" y="3433916"/>
            <a:ext cx="5537198" cy="3424084"/>
          </a:xfrm>
          <a:prstGeom prst="rect">
            <a:avLst/>
          </a:prstGeom>
        </p:spPr>
      </p:pic>
      <p:sp>
        <p:nvSpPr>
          <p:cNvPr id="5" name="Rectangle 4"/>
          <p:cNvSpPr/>
          <p:nvPr/>
        </p:nvSpPr>
        <p:spPr>
          <a:xfrm rot="1009141">
            <a:off x="10527071" y="2345035"/>
            <a:ext cx="713658" cy="1446550"/>
          </a:xfrm>
          <a:prstGeom prst="rect">
            <a:avLst/>
          </a:prstGeom>
          <a:noFill/>
        </p:spPr>
        <p:txBody>
          <a:bodyPr wrap="none" lIns="91440" tIns="45720" rIns="91440" bIns="45720">
            <a:spAutoFit/>
          </a:bodyPr>
          <a:lstStyle/>
          <a:p>
            <a:pPr algn="ctr"/>
            <a:r>
              <a:rPr lang="en-US" sz="8800" b="1" cap="none" spc="50" dirty="0" smtClean="0">
                <a:ln w="0"/>
                <a:solidFill>
                  <a:schemeClr val="bg2"/>
                </a:solidFill>
                <a:effectLst>
                  <a:innerShdw blurRad="63500" dist="50800" dir="13500000">
                    <a:srgbClr val="000000">
                      <a:alpha val="50000"/>
                    </a:srgbClr>
                  </a:innerShdw>
                </a:effectLst>
              </a:rPr>
              <a:t>?</a:t>
            </a:r>
            <a:endParaRPr lang="en-US" sz="8800" b="1" cap="none" spc="50" dirty="0">
              <a:ln w="0"/>
              <a:solidFill>
                <a:schemeClr val="bg2"/>
              </a:solidFill>
              <a:effectLst>
                <a:innerShdw blurRad="63500" dist="50800" dir="13500000">
                  <a:srgbClr val="000000">
                    <a:alpha val="50000"/>
                  </a:srgbClr>
                </a:innerShdw>
              </a:effectLst>
            </a:endParaRPr>
          </a:p>
        </p:txBody>
      </p:sp>
      <p:sp>
        <p:nvSpPr>
          <p:cNvPr id="6" name="Rectangle 5"/>
          <p:cNvSpPr/>
          <p:nvPr/>
        </p:nvSpPr>
        <p:spPr>
          <a:xfrm rot="20339103">
            <a:off x="7428271" y="2386231"/>
            <a:ext cx="713658" cy="1446550"/>
          </a:xfrm>
          <a:prstGeom prst="rect">
            <a:avLst/>
          </a:prstGeom>
          <a:noFill/>
        </p:spPr>
        <p:txBody>
          <a:bodyPr wrap="none" lIns="91440" tIns="45720" rIns="91440" bIns="45720">
            <a:spAutoFit/>
          </a:bodyPr>
          <a:lstStyle/>
          <a:p>
            <a:pPr algn="ctr"/>
            <a:r>
              <a:rPr lang="en-US" sz="8800" b="1" cap="none" spc="50" dirty="0" smtClean="0">
                <a:ln w="0"/>
                <a:solidFill>
                  <a:schemeClr val="bg2"/>
                </a:solidFill>
                <a:effectLst>
                  <a:innerShdw blurRad="63500" dist="50800" dir="13500000">
                    <a:srgbClr val="000000">
                      <a:alpha val="50000"/>
                    </a:srgbClr>
                  </a:innerShdw>
                </a:effectLst>
              </a:rPr>
              <a:t>?</a:t>
            </a:r>
            <a:endParaRPr lang="en-US" sz="88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40687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Difficult Passages</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…Our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beloved brother Paul, according to the wisdom given to him, has written to you</a:t>
            </a:r>
            <a:r>
              <a:rPr lang="en-US" sz="4800" b="1" i="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as </a:t>
            </a:r>
            <a:r>
              <a:rPr lang="en-US" sz="4800" b="1" i="1" dirty="0">
                <a:ln w="9525">
                  <a:solidFill>
                    <a:schemeClr val="bg1"/>
                  </a:solidFill>
                  <a:prstDash val="solid"/>
                </a:ln>
                <a:solidFill>
                  <a:schemeClr val="tx1"/>
                </a:solidFill>
                <a:effectLst>
                  <a:outerShdw blurRad="12700" dist="38100" dir="2700000" algn="tl" rotWithShape="0">
                    <a:schemeClr val="bg1">
                      <a:lumMod val="50000"/>
                    </a:schemeClr>
                  </a:outerShdw>
                </a:effectLst>
              </a:rPr>
              <a:t>also in all his epistles, speaking in them of these things, in which are some things hard to understand, which untaught and unstable people twist to their own destruction, as they do also the rest of the Scriptures</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2 Peter 3:15b-16</a:t>
            </a:r>
          </a:p>
        </p:txBody>
      </p:sp>
    </p:spTree>
    <p:extLst>
      <p:ext uri="{BB962C8B-B14F-4D97-AF65-F5344CB8AC3E}">
        <p14:creationId xmlns:p14="http://schemas.microsoft.com/office/powerpoint/2010/main" val="2950228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Difficult Passages</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What is it NOT saying?</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Scriptures do not contradict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Ruling out what is not the answer</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38440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Difficult Passages</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What is it NOT saying?</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Find the parallel passage</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Scriptures repeat ideas</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Look for words, terms, ideas</a:t>
            </a:r>
          </a:p>
        </p:txBody>
      </p:sp>
    </p:spTree>
    <p:extLst>
      <p:ext uri="{BB962C8B-B14F-4D97-AF65-F5344CB8AC3E}">
        <p14:creationId xmlns:p14="http://schemas.microsoft.com/office/powerpoint/2010/main" val="61275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 y="0"/>
            <a:ext cx="12191999" cy="1338828"/>
          </a:xfrm>
        </p:spPr>
        <p:txBody>
          <a:bodyPr wrap="square">
            <a:spAutoFit/>
          </a:bodyPr>
          <a:lstStyle/>
          <a:p>
            <a:pPr lvl="0" algn="ctr"/>
            <a:r>
              <a:rPr lang="en-US" sz="9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Difficult Passages</a:t>
            </a:r>
            <a:endParaRPr lang="en-US" sz="90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Text Placeholder 2"/>
          <p:cNvSpPr txBox="1">
            <a:spLocks noGrp="1"/>
          </p:cNvSpPr>
          <p:nvPr>
            <p:ph type="body" idx="4294967295"/>
          </p:nvPr>
        </p:nvSpPr>
        <p:spPr>
          <a:xfrm>
            <a:off x="238664" y="1530290"/>
            <a:ext cx="11714671" cy="5327710"/>
          </a:xfrm>
        </p:spPr>
        <p:txBody>
          <a:bodyPr>
            <a:noAutofit/>
          </a:bodyPr>
          <a:lstStyle/>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1. What is it NOT saying?</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2. Find the parallel passage</a:t>
            </a:r>
          </a:p>
          <a:p>
            <a:pPr marL="0" indent="0" algn="just">
              <a:buClr>
                <a:srgbClr val="FFFFCC"/>
              </a:buClr>
              <a:buSzPct val="75000"/>
              <a:buNone/>
            </a:pP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3. Context is King</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Scriptures provide a context</a:t>
            </a:r>
          </a:p>
          <a:p>
            <a:pPr marL="0" indent="0" algn="just">
              <a:buClr>
                <a:srgbClr val="FFFFCC"/>
              </a:buClr>
              <a:buSzPct val="75000"/>
              <a:buNone/>
            </a:pPr>
            <a:r>
              <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DO NOT </a:t>
            </a:r>
            <a:r>
              <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PRESUPPOSE MEANING</a:t>
            </a:r>
            <a:endParaRPr lang="en-US"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9683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444967</TotalTime>
  <Words>1201</Words>
  <Application>Microsoft Office PowerPoint</Application>
  <PresentationFormat>Widescreen</PresentationFormat>
  <Paragraphs>301</Paragraphs>
  <Slides>39</Slides>
  <Notes>38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Bell MT</vt:lpstr>
      <vt:lpstr>Calibri</vt:lpstr>
      <vt:lpstr>Lucida Sans Unicode</vt:lpstr>
      <vt:lpstr>Tahoma</vt:lpstr>
      <vt:lpstr>Times New Roman</vt:lpstr>
      <vt:lpstr>Depth</vt:lpstr>
      <vt:lpstr>Welcome!</vt:lpstr>
      <vt:lpstr>PowerPoint Presentation</vt:lpstr>
      <vt:lpstr>Thoroughly Equipped:    Understanding Revelation (Pt 1)</vt:lpstr>
      <vt:lpstr>John’s Revelation</vt:lpstr>
      <vt:lpstr>Thoroughly Abused</vt:lpstr>
      <vt:lpstr>Difficult Passages</vt:lpstr>
      <vt:lpstr>Difficult Passages</vt:lpstr>
      <vt:lpstr>Difficult Passages</vt:lpstr>
      <vt:lpstr>Difficult Passages</vt:lpstr>
      <vt:lpstr>Difficult Passages</vt:lpstr>
      <vt:lpstr>Keys to Revelation</vt:lpstr>
      <vt:lpstr>Keys to Revelation</vt:lpstr>
      <vt:lpstr>Keys to Revelation</vt:lpstr>
      <vt:lpstr>Keys to Revelation</vt:lpstr>
      <vt:lpstr>Keys to Revelation</vt:lpstr>
      <vt:lpstr>Keys to Revelation</vt:lpstr>
      <vt:lpstr>Keys to Revelation</vt:lpstr>
      <vt:lpstr>The First Verse</vt:lpstr>
      <vt:lpstr>The First Verse</vt:lpstr>
      <vt:lpstr>The First Verse</vt:lpstr>
      <vt:lpstr>Lesson of the 7 Churches</vt:lpstr>
      <vt:lpstr>Lesson of the 7 Churches</vt:lpstr>
      <vt:lpstr> Prophecy</vt:lpstr>
      <vt:lpstr> Prophecy</vt:lpstr>
      <vt:lpstr> Prophecy</vt:lpstr>
      <vt:lpstr> Prophecy</vt:lpstr>
      <vt:lpstr>Revisiting Prophecy</vt:lpstr>
      <vt:lpstr>Revisiting Prophecy</vt:lpstr>
      <vt:lpstr>A View of Heaven (4-5)</vt:lpstr>
      <vt:lpstr>A View of Heaven (4-5)</vt:lpstr>
      <vt:lpstr>A View of Heaven (4-5)</vt:lpstr>
      <vt:lpstr>Preparing For What is Ahead</vt:lpstr>
      <vt:lpstr>What We Need to Know</vt:lpstr>
      <vt:lpstr>What We Need to Know</vt:lpstr>
      <vt:lpstr>PowerPoint Presentation</vt:lpstr>
      <vt:lpstr>Your Garment</vt:lpstr>
      <vt:lpstr>Your Garment</vt:lpstr>
      <vt:lpstr>Your Garment</vt:lpstr>
      <vt:lpstr>Your Garment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1362</cp:revision>
  <dcterms:created xsi:type="dcterms:W3CDTF">2016-12-20T17:11:47Z</dcterms:created>
  <dcterms:modified xsi:type="dcterms:W3CDTF">2021-02-21T16:33:38Z</dcterms:modified>
</cp:coreProperties>
</file>